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76" r:id="rId3"/>
    <p:sldId id="269" r:id="rId4"/>
    <p:sldId id="277" r:id="rId5"/>
    <p:sldId id="257" r:id="rId6"/>
    <p:sldId id="256" r:id="rId7"/>
    <p:sldId id="258" r:id="rId8"/>
    <p:sldId id="259" r:id="rId9"/>
    <p:sldId id="260" r:id="rId10"/>
    <p:sldId id="261" r:id="rId11"/>
    <p:sldId id="267" r:id="rId12"/>
    <p:sldId id="263" r:id="rId13"/>
    <p:sldId id="264" r:id="rId14"/>
    <p:sldId id="265" r:id="rId15"/>
    <p:sldId id="266" r:id="rId16"/>
    <p:sldId id="268" r:id="rId17"/>
    <p:sldId id="270" r:id="rId18"/>
    <p:sldId id="271" r:id="rId19"/>
    <p:sldId id="272" r:id="rId20"/>
    <p:sldId id="273" r:id="rId21"/>
    <p:sldId id="278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CDCB94-8FEB-4AB7-BB95-9CADBFB4900C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25C016F-989B-4FB4-8127-916916EF6B4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Monday, May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Odd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Lesson Steps: Go over Unit 6 Test; Introduce Magnetism! </a:t>
            </a:r>
          </a:p>
          <a:p>
            <a:pPr lvl="1"/>
            <a:r>
              <a:rPr lang="en-US" dirty="0" smtClean="0"/>
              <a:t>Magnetic Induction Gizmo</a:t>
            </a:r>
          </a:p>
          <a:p>
            <a:pPr lvl="1"/>
            <a:r>
              <a:rPr lang="en-US" dirty="0" smtClean="0"/>
              <a:t>Assignment 3:</a:t>
            </a:r>
          </a:p>
          <a:p>
            <a:pPr lvl="2"/>
            <a:r>
              <a:rPr lang="en-US" dirty="0" smtClean="0"/>
              <a:t>Vocab</a:t>
            </a:r>
          </a:p>
          <a:p>
            <a:pPr lvl="2"/>
            <a:r>
              <a:rPr lang="en-US" dirty="0" smtClean="0"/>
              <a:t>Questions</a:t>
            </a:r>
          </a:p>
          <a:p>
            <a:pPr lvl="2"/>
            <a:r>
              <a:rPr lang="en-US" dirty="0" smtClean="0"/>
              <a:t>Bookwork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Look over your test – what did you miss that you want me to go over? </a:t>
            </a:r>
          </a:p>
          <a:p>
            <a:endParaRPr lang="en-US" dirty="0"/>
          </a:p>
          <a:p>
            <a:r>
              <a:rPr lang="en-US" dirty="0" smtClean="0"/>
              <a:t>Homework: none if you’re off to a good start! Remember, this work is due Friday!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55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 – 3: Magnetic force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Charges moving though a magnetic field feel a force. It is maximized when the particles are moving perpendicular to the field and zero when they move along the field (these are the only 2 cases we will discuss). </a:t>
                </a:r>
              </a:p>
              <a:p>
                <a:r>
                  <a:rPr lang="en-US" dirty="0" smtClean="0"/>
                  <a:t>The relationship between magnetic field and force is as follows: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𝑚𝑎𝑔𝑛𝑒𝑡𝑖𝑐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𝑞𝑣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en-US" b="1" u="sng" dirty="0" smtClean="0">
                    <a:solidFill>
                      <a:srgbClr val="FFFF00"/>
                    </a:solidFill>
                  </a:rPr>
                  <a:t>Question 6:</a:t>
                </a:r>
                <a:r>
                  <a:rPr lang="en-US" dirty="0" smtClean="0"/>
                  <a:t> What do the variables represent? Units? </a:t>
                </a:r>
                <a:endParaRPr lang="en-US" dirty="0"/>
              </a:p>
              <a:p>
                <a:pPr lvl="1"/>
                <a:r>
                  <a:rPr lang="en-US" b="1" u="sng" dirty="0" smtClean="0">
                    <a:solidFill>
                      <a:srgbClr val="FFFF00"/>
                    </a:solidFill>
                  </a:rPr>
                  <a:t>Question 7:</a:t>
                </a:r>
                <a:r>
                  <a:rPr lang="en-US" dirty="0" smtClean="0"/>
                  <a:t> How do you find the direction of the force? </a:t>
                </a:r>
              </a:p>
              <a:p>
                <a:pPr lvl="1"/>
                <a:r>
                  <a:rPr lang="en-US" b="1" u="sng" dirty="0" smtClean="0">
                    <a:solidFill>
                      <a:srgbClr val="FFFF00"/>
                    </a:solidFill>
                  </a:rPr>
                  <a:t>Question 8:</a:t>
                </a:r>
                <a:r>
                  <a:rPr lang="en-US" dirty="0" smtClean="0"/>
                  <a:t> What shape does a charge move in through a magnetic field?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078" r="-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342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 – 3: Magnetic force continued…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Looking at the bigger case, we can see the effects of magnetic force on a current carrying wire. This is described by: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𝑒𝑙𝑒𝑐𝑡𝑟𝑖𝑐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𝐵𝐼𝑙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b="1" u="sng" dirty="0" smtClean="0">
                    <a:solidFill>
                      <a:srgbClr val="FFFF00"/>
                    </a:solidFill>
                  </a:rPr>
                  <a:t>Question 9: </a:t>
                </a:r>
                <a:r>
                  <a:rPr lang="en-US" dirty="0" smtClean="0"/>
                  <a:t>What do the new variables represent? Units? </a:t>
                </a:r>
              </a:p>
              <a:p>
                <a:r>
                  <a:rPr lang="en-US" dirty="0" smtClean="0"/>
                  <a:t>Two parallel conducting wires will feel a force on each other. </a:t>
                </a:r>
              </a:p>
              <a:p>
                <a:pPr lvl="1"/>
                <a:r>
                  <a:rPr lang="en-US" b="1" u="sng" dirty="0" smtClean="0">
                    <a:solidFill>
                      <a:srgbClr val="FFFF00"/>
                    </a:solidFill>
                  </a:rPr>
                  <a:t>Question 10: </a:t>
                </a:r>
                <a:r>
                  <a:rPr lang="en-US" dirty="0" smtClean="0"/>
                  <a:t>Draw the two cases given in Figure 21 – 13. Explain what each case is and why the forces either repeal or attract.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40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22 – Induction and Alternating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Understand and explain how magnetic fields induce an electric current and how this is applicable to technology</a:t>
            </a:r>
          </a:p>
          <a:p>
            <a:pPr lvl="1"/>
            <a:r>
              <a:rPr lang="en-US" dirty="0" smtClean="0"/>
              <a:t>Explain how generators, motors, alternating and direct current are related and how they work</a:t>
            </a:r>
          </a:p>
        </p:txBody>
      </p:sp>
    </p:spTree>
    <p:extLst>
      <p:ext uri="{BB962C8B-B14F-4D97-AF65-F5344CB8AC3E}">
        <p14:creationId xmlns:p14="http://schemas.microsoft.com/office/powerpoint/2010/main" val="40627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22 -1: Induced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rgbClr val="00B0F0"/>
                </a:solidFill>
              </a:rPr>
              <a:t>Electromagnetic induction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allows us to produce a current without having to use a battery or a generator. The direction and strength of the induced </a:t>
            </a:r>
            <a:r>
              <a:rPr lang="en-US" dirty="0" err="1" smtClean="0"/>
              <a:t>emf</a:t>
            </a:r>
            <a:r>
              <a:rPr lang="en-US" dirty="0" smtClean="0"/>
              <a:t> is dependent on the movement of the wire through the field. </a:t>
            </a:r>
          </a:p>
          <a:p>
            <a:pPr lvl="1"/>
            <a:r>
              <a:rPr lang="en-US" b="1" u="sng" dirty="0" smtClean="0">
                <a:solidFill>
                  <a:srgbClr val="FFFF00"/>
                </a:solidFill>
              </a:rPr>
              <a:t>Question 11: </a:t>
            </a:r>
            <a:r>
              <a:rPr lang="en-US" dirty="0" smtClean="0"/>
              <a:t>Explain/describe the dependency of the current on the specific movements of the magnet as related to the wire. </a:t>
            </a:r>
          </a:p>
          <a:p>
            <a:pPr lvl="1"/>
            <a:r>
              <a:rPr lang="en-US" b="1" u="sng" dirty="0" smtClean="0">
                <a:solidFill>
                  <a:srgbClr val="FFFF00"/>
                </a:solidFill>
              </a:rPr>
              <a:t>Question 12: </a:t>
            </a:r>
            <a:r>
              <a:rPr lang="en-US" dirty="0" smtClean="0"/>
              <a:t>What are some application of induction? Why is this technique useful?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13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22 – 2: Alternating current, generators, and motors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rgbClr val="00B0F0"/>
                </a:solidFill>
              </a:rPr>
              <a:t>Generators</a:t>
            </a:r>
            <a:r>
              <a:rPr lang="en-US" dirty="0" smtClean="0"/>
              <a:t> produce a continuously changing </a:t>
            </a:r>
            <a:r>
              <a:rPr lang="en-US" dirty="0" err="1" smtClean="0"/>
              <a:t>emf</a:t>
            </a:r>
            <a:r>
              <a:rPr lang="en-US" dirty="0" smtClean="0"/>
              <a:t>. </a:t>
            </a:r>
          </a:p>
          <a:p>
            <a:pPr lvl="1"/>
            <a:r>
              <a:rPr lang="en-US" b="1" u="sng" dirty="0" smtClean="0">
                <a:solidFill>
                  <a:srgbClr val="FFFF00"/>
                </a:solidFill>
              </a:rPr>
              <a:t>Question 13: </a:t>
            </a:r>
            <a:r>
              <a:rPr lang="en-US" dirty="0" smtClean="0"/>
              <a:t>Describe the process by which a generator produces </a:t>
            </a:r>
            <a:r>
              <a:rPr lang="en-US" dirty="0" err="1" smtClean="0"/>
              <a:t>emf</a:t>
            </a:r>
            <a:r>
              <a:rPr lang="en-US" dirty="0" smtClean="0"/>
              <a:t>. </a:t>
            </a:r>
          </a:p>
          <a:p>
            <a:pPr lvl="1"/>
            <a:r>
              <a:rPr lang="en-US" b="1" u="sng" dirty="0" smtClean="0">
                <a:solidFill>
                  <a:srgbClr val="FFFF00"/>
                </a:solidFill>
              </a:rPr>
              <a:t>Question 14:</a:t>
            </a:r>
            <a:r>
              <a:rPr lang="en-US" dirty="0" smtClean="0"/>
              <a:t> We refer to the current put out by a generator as </a:t>
            </a:r>
            <a:r>
              <a:rPr lang="en-US" i="1" u="sng" dirty="0" smtClean="0"/>
              <a:t>alternating current</a:t>
            </a:r>
            <a:r>
              <a:rPr lang="en-US" dirty="0" smtClean="0"/>
              <a:t>. How does this type of current work? </a:t>
            </a:r>
          </a:p>
          <a:p>
            <a:pPr lvl="1"/>
            <a:r>
              <a:rPr lang="en-US" b="1" u="sng" dirty="0" smtClean="0">
                <a:solidFill>
                  <a:srgbClr val="FFFF00"/>
                </a:solidFill>
              </a:rPr>
              <a:t>Question 15: </a:t>
            </a:r>
            <a:r>
              <a:rPr lang="en-US" dirty="0" smtClean="0"/>
              <a:t>Can ac current be converted to direct current? If so, how?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54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Bookwork!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717413"/>
              </p:ext>
            </p:extLst>
          </p:nvPr>
        </p:nvGraphicFramePr>
        <p:xfrm>
          <a:off x="1600200" y="25146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</a:t>
                      </a:r>
                      <a:r>
                        <a:rPr lang="en-US" baseline="0" dirty="0" smtClean="0"/>
                        <a:t> 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22, 23, 26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3, 7, 8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900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7 Assignments</a:t>
            </a:r>
            <a:br>
              <a:rPr lang="en-US" dirty="0" smtClean="0"/>
            </a:br>
            <a:r>
              <a:rPr lang="en-US" dirty="0" smtClean="0"/>
              <a:t>Due May 11</a:t>
            </a:r>
            <a:r>
              <a:rPr lang="en-US" baseline="30000" dirty="0" smtClean="0"/>
              <a:t>th</a:t>
            </a:r>
            <a:r>
              <a:rPr lang="en-US" dirty="0" smtClean="0"/>
              <a:t>/14</a:t>
            </a:r>
            <a:r>
              <a:rPr lang="en-US" baseline="30000" dirty="0" smtClean="0"/>
              <a:t>th</a:t>
            </a:r>
            <a:r>
              <a:rPr lang="en-US" dirty="0"/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 3:</a:t>
            </a:r>
          </a:p>
          <a:p>
            <a:pPr lvl="1"/>
            <a:r>
              <a:rPr lang="en-US" dirty="0" smtClean="0"/>
              <a:t>Questions </a:t>
            </a:r>
            <a:r>
              <a:rPr lang="en-US" smtClean="0"/>
              <a:t>(15)</a:t>
            </a:r>
            <a:endParaRPr lang="en-US" dirty="0" smtClean="0"/>
          </a:p>
          <a:p>
            <a:pPr lvl="1"/>
            <a:r>
              <a:rPr lang="en-US" dirty="0" smtClean="0"/>
              <a:t>Bookwork (10)</a:t>
            </a:r>
          </a:p>
          <a:p>
            <a:pPr lvl="1"/>
            <a:r>
              <a:rPr lang="en-US" dirty="0" smtClean="0"/>
              <a:t>Vocabulary (5)</a:t>
            </a:r>
          </a:p>
          <a:p>
            <a:r>
              <a:rPr lang="en-US" dirty="0" smtClean="0"/>
              <a:t>Magnetic Induction Gizmo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5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Wednesday, May 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Odd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Steps: Keep working on Unit 7: </a:t>
            </a:r>
          </a:p>
          <a:p>
            <a:pPr lvl="1"/>
            <a:r>
              <a:rPr lang="en-US" dirty="0" smtClean="0"/>
              <a:t>Magnetic Induction Gizmo</a:t>
            </a:r>
          </a:p>
          <a:p>
            <a:pPr lvl="1"/>
            <a:r>
              <a:rPr lang="en-US" dirty="0" smtClean="0"/>
              <a:t>Assignment 3:</a:t>
            </a:r>
          </a:p>
          <a:p>
            <a:pPr lvl="2"/>
            <a:r>
              <a:rPr lang="en-US" dirty="0" smtClean="0"/>
              <a:t>Vocab</a:t>
            </a:r>
          </a:p>
          <a:p>
            <a:pPr lvl="2"/>
            <a:r>
              <a:rPr lang="en-US" dirty="0" smtClean="0"/>
              <a:t>Questions</a:t>
            </a:r>
          </a:p>
          <a:p>
            <a:pPr lvl="2"/>
            <a:r>
              <a:rPr lang="en-US" dirty="0" smtClean="0"/>
              <a:t>Bookwork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Get set up to get working. (Laptop? Book?)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Homework: Make sure you just have enough work to finish up on Friday! You have a sub so make sure you have work to do!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6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Thursday, May 10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Even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Steps: Keep working on Unit 7: </a:t>
            </a:r>
          </a:p>
          <a:p>
            <a:pPr lvl="1"/>
            <a:r>
              <a:rPr lang="en-US" dirty="0" smtClean="0"/>
              <a:t>Magnetic Induction Gizmo</a:t>
            </a:r>
          </a:p>
          <a:p>
            <a:pPr lvl="1"/>
            <a:r>
              <a:rPr lang="en-US" dirty="0" smtClean="0"/>
              <a:t>Assignment 3:</a:t>
            </a:r>
          </a:p>
          <a:p>
            <a:pPr lvl="2"/>
            <a:r>
              <a:rPr lang="en-US" dirty="0" smtClean="0"/>
              <a:t>Vocab</a:t>
            </a:r>
          </a:p>
          <a:p>
            <a:pPr lvl="2"/>
            <a:r>
              <a:rPr lang="en-US" dirty="0" smtClean="0"/>
              <a:t>Questions</a:t>
            </a:r>
          </a:p>
          <a:p>
            <a:pPr lvl="2"/>
            <a:r>
              <a:rPr lang="en-US" dirty="0" smtClean="0"/>
              <a:t>Bookwork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Get set up to get working. (Laptop? Book?)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Homework: Make sure you just have enough work to finish up on Monday! We’ll be going over the solutions then!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2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Friday, May 11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Odd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Lesson Steps: Keep working on Unit 7; then go over the solutions to: </a:t>
            </a:r>
          </a:p>
          <a:p>
            <a:pPr lvl="1"/>
            <a:r>
              <a:rPr lang="en-US" dirty="0" smtClean="0"/>
              <a:t>Magnetic Induction Gizmo</a:t>
            </a:r>
          </a:p>
          <a:p>
            <a:pPr lvl="1"/>
            <a:r>
              <a:rPr lang="en-US" dirty="0" smtClean="0"/>
              <a:t>Assignment 3:</a:t>
            </a:r>
          </a:p>
          <a:p>
            <a:pPr lvl="2"/>
            <a:r>
              <a:rPr lang="en-US" dirty="0" smtClean="0"/>
              <a:t>Vocab</a:t>
            </a:r>
          </a:p>
          <a:p>
            <a:pPr lvl="2"/>
            <a:r>
              <a:rPr lang="en-US" dirty="0" smtClean="0"/>
              <a:t>Questions</a:t>
            </a:r>
          </a:p>
          <a:p>
            <a:pPr lvl="2"/>
            <a:r>
              <a:rPr lang="en-US" dirty="0" smtClean="0"/>
              <a:t>Bookwork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Get set up to get working. (Laptop? Book?) Any questions so far?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Homework: Study for your Unit 7 quiz Tuesday!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1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Interim IV Grades Due Thursday, May 10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means that last day to turn in work is Wednesday! </a:t>
            </a:r>
          </a:p>
          <a:p>
            <a:r>
              <a:rPr lang="en-US" dirty="0" smtClean="0"/>
              <a:t>Look at your progress report – this is the grade I will be submitting unless you get work in that you owe!</a:t>
            </a:r>
          </a:p>
          <a:p>
            <a:pPr lvl="1"/>
            <a:r>
              <a:rPr lang="en-US" dirty="0" smtClean="0"/>
              <a:t>I will accept anything late for 65% credit! Maybe more if you come after school/I see a great deal of effort!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73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Monday, May 14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Even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Lesson Steps: Keep working on Unit 7; then go over the solutions to: </a:t>
            </a:r>
          </a:p>
          <a:p>
            <a:pPr lvl="1"/>
            <a:r>
              <a:rPr lang="en-US" dirty="0" smtClean="0"/>
              <a:t>Magnetic Induction Gizmo</a:t>
            </a:r>
          </a:p>
          <a:p>
            <a:pPr lvl="1"/>
            <a:r>
              <a:rPr lang="en-US" dirty="0" smtClean="0"/>
              <a:t>Assignment 3:</a:t>
            </a:r>
          </a:p>
          <a:p>
            <a:pPr lvl="2"/>
            <a:r>
              <a:rPr lang="en-US" dirty="0" smtClean="0"/>
              <a:t>Vocab</a:t>
            </a:r>
          </a:p>
          <a:p>
            <a:pPr lvl="2"/>
            <a:r>
              <a:rPr lang="en-US" dirty="0" smtClean="0"/>
              <a:t>Questions</a:t>
            </a:r>
          </a:p>
          <a:p>
            <a:pPr lvl="2"/>
            <a:r>
              <a:rPr lang="en-US" dirty="0" smtClean="0"/>
              <a:t>Bookwork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Get set up to get working. (Laptop? Book?) Any questions so far?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Homework: Study for your Unit 7 quiz Wednesday!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95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96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Tuesday, May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Odd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Steps: Go over Unit 7 solutions; Q&amp;A; Unit 7 quiz; Begin Unit 8 (modern physics)!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Get a copy of “Honors Physics Final Project Guidelines” and attach it to your notebook!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Homework: None… yet!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Wednesday, May 16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Even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Steps: Go over Unit 7 solutions; Q&amp;A; Unit 7 quiz; Begin Unit 8 (modern physics)!</a:t>
            </a:r>
          </a:p>
          <a:p>
            <a:pPr lvl="2"/>
            <a:endParaRPr lang="en-US" dirty="0"/>
          </a:p>
          <a:p>
            <a:r>
              <a:rPr lang="en-US" dirty="0"/>
              <a:t>Do Now: Get a copy of “Honors Physics Final Project Guidelines” and attach it to your notebook! </a:t>
            </a:r>
          </a:p>
          <a:p>
            <a:endParaRPr lang="en-US" dirty="0"/>
          </a:p>
          <a:p>
            <a:r>
              <a:rPr lang="en-US" dirty="0"/>
              <a:t>Homework: None… yet!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2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Tuesday, May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Even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Lesson Steps: Go over Unit 6 Test; Introduce Magnetism! </a:t>
            </a:r>
          </a:p>
          <a:p>
            <a:pPr lvl="1"/>
            <a:r>
              <a:rPr lang="en-US" dirty="0" smtClean="0"/>
              <a:t>Magnetic Induction Gizmo</a:t>
            </a:r>
          </a:p>
          <a:p>
            <a:pPr lvl="1"/>
            <a:r>
              <a:rPr lang="en-US" dirty="0" smtClean="0"/>
              <a:t>Assignment 3:</a:t>
            </a:r>
          </a:p>
          <a:p>
            <a:pPr lvl="2"/>
            <a:r>
              <a:rPr lang="en-US" dirty="0" smtClean="0"/>
              <a:t>Vocab</a:t>
            </a:r>
          </a:p>
          <a:p>
            <a:pPr lvl="2"/>
            <a:r>
              <a:rPr lang="en-US" dirty="0" smtClean="0"/>
              <a:t>Questions</a:t>
            </a:r>
          </a:p>
          <a:p>
            <a:pPr lvl="2"/>
            <a:r>
              <a:rPr lang="en-US" dirty="0" smtClean="0"/>
              <a:t>Bookwork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 Now: Find your progress report; Get a copy of the notes/Magnetic Induction Lab from the counter under the clock. Get set up with a book or at a desktop! </a:t>
            </a:r>
          </a:p>
          <a:p>
            <a:endParaRPr lang="en-US" dirty="0"/>
          </a:p>
          <a:p>
            <a:r>
              <a:rPr lang="en-US" dirty="0" smtClean="0"/>
              <a:t>Homework: none if you’re off to a good start! Remember, this work is due Monday!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7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Interim IV Grades Due Thursday, May 10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means that last day to turn in work is Wednesday! </a:t>
            </a:r>
          </a:p>
          <a:p>
            <a:r>
              <a:rPr lang="en-US" dirty="0" smtClean="0"/>
              <a:t>Look at your progress report – this is the grade I will be submitting unless you get work in that you owe!</a:t>
            </a:r>
          </a:p>
          <a:p>
            <a:pPr lvl="1"/>
            <a:r>
              <a:rPr lang="en-US" dirty="0" smtClean="0"/>
              <a:t>I will accept anything late for 65% credit! Maybe more if you come after school/I see a great deal of effort!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94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44326"/>
              </p:ext>
            </p:extLst>
          </p:nvPr>
        </p:nvGraphicFramePr>
        <p:xfrm>
          <a:off x="1" y="1"/>
          <a:ext cx="9144005" cy="6858002"/>
        </p:xfrm>
        <a:graphic>
          <a:graphicData uri="http://schemas.openxmlformats.org/drawingml/2006/table">
            <a:tbl>
              <a:tblPr firstRow="1" firstCol="1" lastCol="1" bandRow="1"/>
              <a:tblGrid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</a:tblGrid>
              <a:tr h="237829">
                <a:tc gridSpan="1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5F497A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April/May/June 2012</a:t>
                      </a:r>
                      <a:endParaRPr lang="en-US" sz="8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8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May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8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8655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Odd Week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 Start Unit 7: Chap. 21 – 22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11 Unit 7 Work Due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78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8655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Even Week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14 Unit 7 Work Due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Unit 7 Quiz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Unit 7 Quiz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17  Start Unit 8: Modern Physics 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 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78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6459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Odd Week 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25 Unit 8 Work Due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78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June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6459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27 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Even Week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28 </a:t>
                      </a: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NO SCHOOL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29 Unit 8 Work Due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30 </a:t>
                      </a: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highlight>
                            <a:srgbClr val="00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Unit 8 Test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highlight>
                            <a:srgbClr val="00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Unit 8 Test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 D.C. Field Trip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78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15243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Even Week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Last Day to Turn in ANY WORK</a:t>
                      </a: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/ Senior Exam Week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 Review 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 Review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7 Review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 Review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Graduation!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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78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Half Day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Half Day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Half Day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6459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Odd Week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EXAM WEEK!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b="1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LAST DAY OF SCHOOL!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 Teacher Work Day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464" marR="134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72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7: Magnetism and Induction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Chapters 21 – 22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58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21 – Magnetism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 </a:t>
            </a:r>
          </a:p>
          <a:p>
            <a:pPr lvl="1"/>
            <a:r>
              <a:rPr lang="en-US" dirty="0" smtClean="0"/>
              <a:t>Understand magnets and their fields.</a:t>
            </a:r>
          </a:p>
          <a:p>
            <a:pPr lvl="1"/>
            <a:r>
              <a:rPr lang="en-US" dirty="0" smtClean="0"/>
              <a:t>Understand what electromagnetism is and how it applies in everyday situations. </a:t>
            </a:r>
          </a:p>
          <a:p>
            <a:pPr lvl="1"/>
            <a:r>
              <a:rPr lang="en-US" dirty="0" smtClean="0"/>
              <a:t>Understand and apply magnetic field force and the right hand rule.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 – 1: Magnets and magnetic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Magnets generate a </a:t>
            </a:r>
            <a:r>
              <a:rPr lang="en-US" i="1" u="sng" dirty="0" smtClean="0">
                <a:solidFill>
                  <a:srgbClr val="00B0F0"/>
                </a:solidFill>
              </a:rPr>
              <a:t>magnetic field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between 2 poles; north and south. Opposite poles attract while similar poles repel. </a:t>
            </a:r>
          </a:p>
          <a:p>
            <a:pPr lvl="1"/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Question 1:</a:t>
            </a:r>
            <a:r>
              <a:rPr lang="en-US" dirty="0" smtClean="0"/>
              <a:t> What symbol do we use to represent magnetic field? </a:t>
            </a:r>
          </a:p>
          <a:p>
            <a:pPr lvl="1"/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Question 2:</a:t>
            </a:r>
            <a:r>
              <a:rPr lang="en-US" dirty="0" smtClean="0"/>
              <a:t> Look at figure 21 – 2 on page 767. Which way does the compass needle point? (north to south or vise-versa?)</a:t>
            </a:r>
          </a:p>
          <a:p>
            <a:pPr lvl="1"/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Question 3:</a:t>
            </a:r>
            <a:r>
              <a:rPr lang="en-US" dirty="0" smtClean="0"/>
              <a:t> Copy table 21 – 1 on page 767. What does the cross represent? The dot? </a:t>
            </a:r>
          </a:p>
          <a:p>
            <a:r>
              <a:rPr lang="en-US" dirty="0" smtClean="0"/>
              <a:t>The earth’s magnetic north &amp; south pole do not exactly correspond to the geographic north &amp; south pole. </a:t>
            </a:r>
          </a:p>
          <a:p>
            <a:pPr lvl="1"/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Question 4:</a:t>
            </a:r>
            <a:r>
              <a:rPr lang="en-US" dirty="0" smtClean="0"/>
              <a:t> Describe this difference. Why does it exist?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11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21 – 2: Electromagnetism and magnetic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current is applied to a conductor (like a wire), a magnetic field is induced (created). The </a:t>
            </a:r>
            <a:r>
              <a:rPr lang="en-US" i="1" u="sng" dirty="0" smtClean="0">
                <a:solidFill>
                  <a:srgbClr val="00B0F0"/>
                </a:solidFill>
              </a:rPr>
              <a:t>right hand rule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can be used to determine the direction of either the current or the magnetic field depending on what information you’re given. </a:t>
            </a:r>
          </a:p>
          <a:p>
            <a:pPr lvl="1"/>
            <a:r>
              <a:rPr lang="en-US" b="1" u="sng" dirty="0" smtClean="0">
                <a:solidFill>
                  <a:srgbClr val="FFFF00"/>
                </a:solidFill>
              </a:rPr>
              <a:t>Question 5:</a:t>
            </a:r>
            <a:r>
              <a:rPr lang="en-US" dirty="0" smtClean="0"/>
              <a:t> what is a </a:t>
            </a:r>
            <a:r>
              <a:rPr lang="en-US" i="1" u="sng" dirty="0" smtClean="0">
                <a:solidFill>
                  <a:srgbClr val="00B0F0"/>
                </a:solidFill>
              </a:rPr>
              <a:t>solenoid</a:t>
            </a:r>
            <a:r>
              <a:rPr lang="en-US" dirty="0" smtClean="0"/>
              <a:t> and how does it work?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25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1359</TotalTime>
  <Words>1441</Words>
  <Application>Microsoft Office PowerPoint</Application>
  <PresentationFormat>On-screen Show (4:3)</PresentationFormat>
  <Paragraphs>311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Thatch</vt:lpstr>
      <vt:lpstr>Monday, May 7th  Odd Day</vt:lpstr>
      <vt:lpstr>Interim IV Grades Due Thursday, May 10th </vt:lpstr>
      <vt:lpstr>Tuesday, May 8th  Even Day</vt:lpstr>
      <vt:lpstr>Interim IV Grades Due Thursday, May 10th </vt:lpstr>
      <vt:lpstr>PowerPoint Presentation</vt:lpstr>
      <vt:lpstr>Unit 7: Magnetism and Induction</vt:lpstr>
      <vt:lpstr>Chapter 21 – Magnetism </vt:lpstr>
      <vt:lpstr>21 – 1: Magnets and magnetic fields</vt:lpstr>
      <vt:lpstr>21 – 2: Electromagnetism and magnetic domains</vt:lpstr>
      <vt:lpstr>21 – 3: Magnetic force</vt:lpstr>
      <vt:lpstr>21 – 3: Magnetic force continued…</vt:lpstr>
      <vt:lpstr>Chapter 22 – Induction and Alternating Current</vt:lpstr>
      <vt:lpstr>22 -1: Induced current</vt:lpstr>
      <vt:lpstr>22 – 2: Alternating current, generators, and motors</vt:lpstr>
      <vt:lpstr>Bookwork! </vt:lpstr>
      <vt:lpstr>Unit 7 Assignments Due May 11th/14th!</vt:lpstr>
      <vt:lpstr>Wednesday, May 9th  Odd Day</vt:lpstr>
      <vt:lpstr>Thursday, May 10th  Even Day</vt:lpstr>
      <vt:lpstr>Friday, May 11th  Odd Day</vt:lpstr>
      <vt:lpstr>Monday, May 14th  Even Day</vt:lpstr>
      <vt:lpstr>PowerPoint Presentation</vt:lpstr>
      <vt:lpstr>Tuesday, May 15th  Odd Day</vt:lpstr>
      <vt:lpstr>Wednesday, May 16th  Even Day</vt:lpstr>
    </vt:vector>
  </TitlesOfParts>
  <Company>Newport News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WHS.TSS</dc:creator>
  <cp:lastModifiedBy>WHS.TSS</cp:lastModifiedBy>
  <cp:revision>41</cp:revision>
  <dcterms:created xsi:type="dcterms:W3CDTF">2012-04-26T18:21:10Z</dcterms:created>
  <dcterms:modified xsi:type="dcterms:W3CDTF">2012-05-16T18:15:13Z</dcterms:modified>
</cp:coreProperties>
</file>